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  <p:sldMasterId id="2147483684" r:id="rId2"/>
    <p:sldMasterId id="2147483696" r:id="rId3"/>
  </p:sldMasterIdLst>
  <p:notesMasterIdLst>
    <p:notesMasterId r:id="rId75"/>
  </p:notesMasterIdLst>
  <p:handoutMasterIdLst>
    <p:handoutMasterId r:id="rId76"/>
  </p:handoutMasterIdLst>
  <p:sldIdLst>
    <p:sldId id="358" r:id="rId4"/>
    <p:sldId id="439" r:id="rId5"/>
    <p:sldId id="742" r:id="rId6"/>
    <p:sldId id="970" r:id="rId7"/>
    <p:sldId id="889" r:id="rId8"/>
    <p:sldId id="1048" r:id="rId9"/>
    <p:sldId id="880" r:id="rId10"/>
    <p:sldId id="1054" r:id="rId11"/>
    <p:sldId id="1051" r:id="rId12"/>
    <p:sldId id="1052" r:id="rId13"/>
    <p:sldId id="1053" r:id="rId14"/>
    <p:sldId id="1055" r:id="rId15"/>
    <p:sldId id="1049" r:id="rId16"/>
    <p:sldId id="718" r:id="rId17"/>
    <p:sldId id="1029" r:id="rId18"/>
    <p:sldId id="461" r:id="rId19"/>
    <p:sldId id="746" r:id="rId20"/>
    <p:sldId id="1025" r:id="rId21"/>
    <p:sldId id="1034" r:id="rId22"/>
    <p:sldId id="1035" r:id="rId23"/>
    <p:sldId id="1036" r:id="rId24"/>
    <p:sldId id="1037" r:id="rId25"/>
    <p:sldId id="1038" r:id="rId26"/>
    <p:sldId id="1039" r:id="rId27"/>
    <p:sldId id="1024" r:id="rId28"/>
    <p:sldId id="790" r:id="rId29"/>
    <p:sldId id="749" r:id="rId30"/>
    <p:sldId id="1043" r:id="rId31"/>
    <p:sldId id="1045" r:id="rId32"/>
    <p:sldId id="1044" r:id="rId33"/>
    <p:sldId id="1060" r:id="rId34"/>
    <p:sldId id="1061" r:id="rId35"/>
    <p:sldId id="1059" r:id="rId36"/>
    <p:sldId id="1056" r:id="rId37"/>
    <p:sldId id="982" r:id="rId38"/>
    <p:sldId id="972" r:id="rId39"/>
    <p:sldId id="974" r:id="rId40"/>
    <p:sldId id="976" r:id="rId41"/>
    <p:sldId id="979" r:id="rId42"/>
    <p:sldId id="1040" r:id="rId43"/>
    <p:sldId id="977" r:id="rId44"/>
    <p:sldId id="978" r:id="rId45"/>
    <p:sldId id="984" r:id="rId46"/>
    <p:sldId id="983" r:id="rId47"/>
    <p:sldId id="985" r:id="rId48"/>
    <p:sldId id="1041" r:id="rId49"/>
    <p:sldId id="980" r:id="rId50"/>
    <p:sldId id="1057" r:id="rId51"/>
    <p:sldId id="853" r:id="rId52"/>
    <p:sldId id="1047" r:id="rId53"/>
    <p:sldId id="993" r:id="rId54"/>
    <p:sldId id="995" r:id="rId55"/>
    <p:sldId id="862" r:id="rId56"/>
    <p:sldId id="890" r:id="rId57"/>
    <p:sldId id="994" r:id="rId58"/>
    <p:sldId id="996" r:id="rId59"/>
    <p:sldId id="997" r:id="rId60"/>
    <p:sldId id="998" r:id="rId61"/>
    <p:sldId id="1001" r:id="rId62"/>
    <p:sldId id="1002" r:id="rId63"/>
    <p:sldId id="999" r:id="rId64"/>
    <p:sldId id="1003" r:id="rId65"/>
    <p:sldId id="1004" r:id="rId66"/>
    <p:sldId id="1005" r:id="rId67"/>
    <p:sldId id="1006" r:id="rId68"/>
    <p:sldId id="1008" r:id="rId69"/>
    <p:sldId id="1000" r:id="rId70"/>
    <p:sldId id="1007" r:id="rId71"/>
    <p:sldId id="1058" r:id="rId72"/>
    <p:sldId id="465" r:id="rId73"/>
    <p:sldId id="466" r:id="rId74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ost Haest" initials="JH" lastIdx="1" clrIdx="0">
    <p:extLst>
      <p:ext uri="{19B8F6BF-5375-455C-9EA6-DF929625EA0E}">
        <p15:presenceInfo xmlns:p15="http://schemas.microsoft.com/office/powerpoint/2012/main" userId="S::j.haest@shadv.nl::404dfb53-1943-40f6-9a50-93e5f9550d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customXml" Target="../customXml/item3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customXml" Target="../customXml/item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83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2980A-3D4E-4089-976D-DD90BCEDF5F7}" type="datetimeFigureOut">
              <a:rPr lang="nl-NL" smtClean="0"/>
              <a:t>27-09-2022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AB7AE-0FDB-491D-96D6-5C5D40B620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682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605EF-FAEB-46C5-9DC1-53E82CBB0B0E}" type="datetimeFigureOut">
              <a:rPr lang="nl-NL" smtClean="0"/>
              <a:t>26-09-2022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664F1-7A7F-4084-932D-1D368A2410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96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6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66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018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143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Tussenpagina</a:t>
            </a:r>
            <a:r>
              <a:rPr lang="nl-NL" baseline="0" dirty="0"/>
              <a:t> voor nieuw onderwerp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3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155" indent="-179155">
              <a:buFont typeface="Arial" panose="020B0604020202020204" pitchFamily="34" charset="0"/>
              <a:buChar char="•"/>
            </a:pPr>
            <a:r>
              <a:rPr lang="en-US" dirty="0"/>
              <a:t>GIDS PROPORTIONALITEIT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20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Tussenpagina</a:t>
            </a:r>
            <a:r>
              <a:rPr lang="nl-NL" baseline="0" dirty="0"/>
              <a:t> voor nieuw onderwerp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38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Tussenpagina</a:t>
            </a:r>
            <a:r>
              <a:rPr lang="nl-NL" baseline="0" dirty="0"/>
              <a:t> voor nieuw onderwerp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751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0956-6ECD-4F77-8B65-076D4D678F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93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0956-6ECD-4F77-8B65-076D4D678F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193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0956-6ECD-4F77-8B65-076D4D678F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903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Introductie</a:t>
            </a:r>
            <a:r>
              <a:rPr lang="nl-NL" baseline="0" dirty="0"/>
              <a:t> advocaat/partner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094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0956-6ECD-4F77-8B65-076D4D678F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855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0956-6ECD-4F77-8B65-076D4D678F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65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0956-6ECD-4F77-8B65-076D4D678F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237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0956-6ECD-4F77-8B65-076D4D678F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12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0956-6ECD-4F77-8B65-076D4D678F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44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Tussenpagina</a:t>
            </a:r>
            <a:r>
              <a:rPr lang="nl-NL" baseline="0" dirty="0"/>
              <a:t> voor nieuw onderwerp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471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39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783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205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80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0956-6ECD-4F77-8B65-076D4D678F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3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17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21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94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25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9582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23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6335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6852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126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Tussenpagina</a:t>
            </a:r>
            <a:r>
              <a:rPr lang="nl-NL" baseline="0" dirty="0"/>
              <a:t> voor nieuw onderwerp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9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91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147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442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77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02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Tussenpagina</a:t>
            </a:r>
            <a:r>
              <a:rPr lang="nl-NL" baseline="0" dirty="0"/>
              <a:t> voor nieuw onderwerp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86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9110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8552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815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8567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2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Tussenpagina</a:t>
            </a:r>
            <a:r>
              <a:rPr lang="nl-NL" baseline="0" dirty="0"/>
              <a:t> voor nieuw onderwerp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8435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509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720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409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827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417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2027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6579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571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2728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614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1982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950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520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938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361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606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REDENEN VOOR MIJN AANWEZIGHEID ALS SPREKER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0A9ED-7EC9-D54F-891B-F6324415494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0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86CA-82B7-40CB-829D-FDCDF5F12F05}" type="datetime1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8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6737-3A96-46E8-8B80-0A85B896D82E}" type="datetime1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9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D5E0-506F-4FD7-9E46-086DD8E1D395}" type="datetime1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33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715D-DDA0-46EF-9E67-8619567C1A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57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D67EF-D9B7-4953-BBFE-860CE3FCC4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5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CDB-D1BE-4516-942A-F6C0F03B45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03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CEF2-CA26-4BA1-A00E-47121C98DE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F89C-3E87-4411-93B2-94769E3B2C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3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91A37-02A6-41EC-B0CA-1AD0D085B1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02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1C64-EC59-4A8A-87A0-5C5BFCCD63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74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0BE-25CB-4CFE-8BC6-E439C430C9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0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00A7-1625-46CF-9368-36E7C31E6900}" type="datetime1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2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C6D01-4E94-4E9F-A6FE-9D3CFAF752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38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4214-E2F3-49B8-96F4-BF56B43328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5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7A4F-75C8-4AA2-BE92-2F28C8136A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36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3E53F-17A0-4903-98FC-F49F7712C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13F392-9149-4C79-9165-F2BFA075B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161ADD-837D-4DCE-9BA3-8AC54545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FA1-A8D2-7A4A-B9D7-124B8B3404CC}" type="datetime1">
              <a:rPr lang="nl-NL" smtClean="0"/>
              <a:t>26-09-2022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ADA2E6-ADDD-4452-B9EC-3798593E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1EF5D3-CAFC-4209-918C-47A17149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11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99502-F5E1-4857-ABD3-7F60ED86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CE4E88-19BD-474B-B6CB-6CB006A57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D00F51-3EB7-4D56-B4D5-196E532B2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0618-C265-2143-B8DC-35E0B42D4493}" type="datetime1">
              <a:rPr lang="nl-NL" smtClean="0"/>
              <a:t>26-09-2022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E75406-DA4A-441D-988E-4C23204F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5DD15B-36B2-4A87-9A2D-63B82745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302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2038E-EFE3-40F3-B190-6427CF4B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0DD5C2-0D1D-41A7-9D62-C40A5618E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7EB3B2-E53D-4AA3-A31C-B63437BF5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57A9-3A15-1F4D-8C0E-D02486D9DC52}" type="datetime1">
              <a:rPr lang="nl-NL" smtClean="0"/>
              <a:t>26-09-2022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467181-2561-4130-B1C8-C0FD818E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7B8A18-3AC7-446C-BE79-17B87271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96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7FDA3-CA86-4C70-8AD6-486EA173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52A756-CA0A-4598-8CB8-30A173477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8B7A4F-41E8-4DB4-A176-43333FB22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996AFC-22FC-4873-8AFE-FE2DC74B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D2A5-D8DA-9044-A7B4-A1FC3ABF27E3}" type="datetime1">
              <a:rPr lang="nl-NL" smtClean="0"/>
              <a:t>26-09-2022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BB4FE1-64AA-43D2-9BE9-3A7C66B9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4B1C73B-99A0-478F-88EC-F8583D6F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243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5F8CB-4DA9-416F-B35D-21D00FCC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10232E-8B68-42E3-A777-88F533DF8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C05E93-342F-480D-9BDC-778FE7E95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3A740C6-260A-4F5F-8D2F-D0B406929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F199BB4-F31A-4F4E-A1A8-89D2EC981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8A2CCA-8320-4F35-BF95-4B2BF2D2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0C3A-34A3-4444-89E7-F94F337F2D2D}" type="datetime1">
              <a:rPr lang="nl-NL" smtClean="0"/>
              <a:t>26-09-2022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B4CF4D3-A47E-4B97-9D88-163E7EF5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9FCCF83-C5D3-41EC-8E38-44A2F601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063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85E13-AB6E-4470-AD63-FE26BFA43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E6837AC-FC12-44C4-B18B-83EDE70E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1E57B-486B-1B47-8220-B2143E95604D}" type="datetime1">
              <a:rPr lang="nl-NL" smtClean="0"/>
              <a:t>26-09-2022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537E43D-187A-4098-A2C5-E4EAB870E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7C8486-CC73-4B33-8D58-E0B82968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897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BF7415-AB79-430C-96B6-996F03EC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B654-8382-3E4C-81CE-AB34406409C9}" type="datetime1">
              <a:rPr lang="nl-NL" smtClean="0"/>
              <a:t>26-09-2022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CB2D56D-B58D-47AD-B51E-1C38E0CC6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F198BE7-4B9F-4FEF-9311-E359DF26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49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9855-EB5C-4D93-A3A0-03A707BDFF8D}" type="datetime1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88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FE06C-6696-48B3-A02A-8907476A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1F8F6C-A2C3-486E-A8A6-1810A00C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886C91-43D3-48F9-9E9A-587577D0C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6F271C-30FF-4DC2-86AC-FFB196B0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BED-791D-9848-A387-F9CC19391940}" type="datetime1">
              <a:rPr lang="nl-NL" smtClean="0"/>
              <a:t>26-09-2022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7B0E1B-06EC-4BA8-834F-7C5AF2D56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D55F36B-212F-4CD4-9691-608CF75D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3600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9A53C-4CDF-4180-A2AA-A408CDC4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509D7E-8DBA-4B4F-8857-6D593581D5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25D868-0F8B-4E2F-B314-14F90C29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8172C7-6F0B-4B64-BC5E-912DA2F3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3F56-568D-8745-992B-8AEB0D492C30}" type="datetime1">
              <a:rPr lang="nl-NL" smtClean="0"/>
              <a:t>26-09-2022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1E78D6-7342-43DE-AAEF-025460AB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DEB77A-1F1A-4CA0-BC33-04626C32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54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7D118-43B8-4715-8E44-1DA06EF3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8EE0C85-E56F-415F-AC97-293446C9D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6EC3A4-FE1B-4E5B-ACA4-A6485A00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08D8C-3C2D-9844-A23C-C21AD4B62C72}" type="datetime1">
              <a:rPr lang="nl-NL" smtClean="0"/>
              <a:t>26-09-2022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30D4FA-707F-4234-AB9C-B5136BD4C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C69276-6A81-4389-8774-6B2665FA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22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6036480-17C5-45A1-A56D-8BA05D028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6DE2DED-15B2-44FA-852B-854121E71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824749-7B04-4450-80A9-9A070B81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D8B4-EBED-3F4A-934F-33DE13BA2F2C}" type="datetime1">
              <a:rPr lang="nl-NL" smtClean="0"/>
              <a:t>26-09-2022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EEF0F5-DE6F-463C-9DC8-5DA0D213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6CF4B0-8704-40C7-A3C5-524164EF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673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AD23-AC08-4553-92E9-443797CDC7DF}" type="datetime1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9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96EA-3E2C-4E53-B031-ECC00FCDCC69}" type="datetime1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3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05B-6490-40DC-A36A-653A8B7D6446}" type="datetime1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3E77-8F98-4F7E-B287-0F1FF8D11D59}" type="datetime1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6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3966B-C909-4A68-B2D7-A5440FDC74D0}" type="datetime1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2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D07F-8790-4CEF-B9AC-DF62FBEE0ACB}" type="datetime1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6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CFA24-9466-46A2-9595-49BBDEC8AFBA}" type="datetime1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A6097-96C8-4D4E-B1D6-41648EE66D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7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89417-180D-4EFF-90EB-AA3358A746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A6097-96C8-4D4E-B1D6-41648EE6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1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CFF0551-9CEE-461D-8169-BC5BA294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EB745C-321C-4D8C-A620-E356B4C52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6F7C80-123F-40CD-97A6-80ECDE185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712B6-50D9-3D4D-B421-D98C5D848AA3}" type="datetime1">
              <a:rPr lang="nl-NL" smtClean="0"/>
              <a:t>26-09-2022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687070-7757-4393-8518-FCC89E20C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AB708A-C991-4422-A97C-01D5FAD03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A91E8-B8C2-45AB-8914-9E51DAF8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40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everijnhulshof.nl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.haest@shadv.nl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8" y="266414"/>
            <a:ext cx="9906000" cy="6591586"/>
          </a:xfrm>
          <a:prstGeom prst="rect">
            <a:avLst/>
          </a:prstGeom>
        </p:spPr>
      </p:pic>
      <p:sp>
        <p:nvSpPr>
          <p:cNvPr id="18" name="Stored Data 17"/>
          <p:cNvSpPr/>
          <p:nvPr/>
        </p:nvSpPr>
        <p:spPr>
          <a:xfrm rot="5400000">
            <a:off x="5227702" y="-4442037"/>
            <a:ext cx="1736596" cy="9906000"/>
          </a:xfrm>
          <a:prstGeom prst="flowChartOnlineStorage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3017860" y="0"/>
            <a:ext cx="6266397" cy="137926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63">
                <a:solidFill>
                  <a:prstClr val="white"/>
                </a:solidFill>
                <a:latin typeface="Calibri" panose="020F0502020204030204"/>
              </a:rPr>
              <a:t>rrv</a:t>
            </a:r>
            <a:endParaRPr lang="en-US" sz="146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20" y="147279"/>
            <a:ext cx="5675761" cy="101720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027770" y="4226568"/>
            <a:ext cx="7050828" cy="810612"/>
          </a:xfrm>
          <a:prstGeom prst="round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2998" y="4313016"/>
            <a:ext cx="693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WEBINAR NVBK – PRIJSSTIJGINGEN EN LEVERINGSPROBLEMEN</a:t>
            </a:r>
          </a:p>
          <a:p>
            <a:r>
              <a:rPr lang="en-US" sz="16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27 SEPTEMBER 2022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7772" y="5459300"/>
            <a:ext cx="3413600" cy="803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33285" y="5502053"/>
            <a:ext cx="44521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Tahoma" charset="0"/>
                <a:ea typeface="Tahoma" charset="0"/>
                <a:cs typeface="Tahoma" charset="0"/>
              </a:rPr>
              <a:t>MR. J. HAEST</a:t>
            </a:r>
          </a:p>
          <a:p>
            <a:r>
              <a:rPr lang="en-US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  <a:hlinkClick r:id="rId5"/>
              </a:rPr>
              <a:t>www.severijnhulshof.nl</a:t>
            </a:r>
            <a:r>
              <a:rPr lang="nl-NL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lang="en-US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4716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ABNORMAAL LAAG INSCHRIJVEN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DD9594-54F0-CB05-7344-4C54E56F0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55" y="2132133"/>
            <a:ext cx="9429689" cy="36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27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ABNORMAAL LAAG INSCHRIJVEN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9BEFEC-D831-E01C-7B06-898D81533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730" y="2228421"/>
            <a:ext cx="9533446" cy="327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62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ABNORMAAL LAAG INSCHRIJVEN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0584036-0DBA-AA75-1EE9-E34B001C6B99}"/>
              </a:ext>
            </a:extLst>
          </p:cNvPr>
          <p:cNvSpPr txBox="1"/>
          <p:nvPr/>
        </p:nvSpPr>
        <p:spPr>
          <a:xfrm>
            <a:off x="1343222" y="1614647"/>
            <a:ext cx="7609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B0F0"/>
                </a:solidFill>
              </a:rPr>
              <a:t>https://www.severijnhulshof.nl/abnormaal-lage-inschrijvingen/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3BA5535-7CF4-30E4-4B17-D2D1C1F43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240" y="2079391"/>
            <a:ext cx="4941117" cy="42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3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2967" y="2223862"/>
            <a:ext cx="125745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B. KOSTENHOMOGENITEIT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8537440" y="4791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111635"/>
            <a:ext cx="1997836" cy="358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10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19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ored Data 9"/>
          <p:cNvSpPr/>
          <p:nvPr/>
        </p:nvSpPr>
        <p:spPr>
          <a:xfrm rot="10800000">
            <a:off x="9870469" y="15047"/>
            <a:ext cx="1736596" cy="6889618"/>
          </a:xfrm>
          <a:prstGeom prst="flowChartOnlineStora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4" y="588466"/>
            <a:ext cx="7481455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KOSTENHOMOGENITEIT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58015" y="2743488"/>
            <a:ext cx="7481455" cy="41145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8537440" y="15046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78027"/>
            <a:ext cx="1997836" cy="358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2913" y="6529934"/>
            <a:ext cx="9906001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286948-7728-4348-B508-485D3DEC920B}"/>
              </a:ext>
            </a:extLst>
          </p:cNvPr>
          <p:cNvSpPr txBox="1"/>
          <p:nvPr/>
        </p:nvSpPr>
        <p:spPr>
          <a:xfrm>
            <a:off x="4158295" y="3028785"/>
            <a:ext cx="7460655" cy="1516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026" name="Afbeelding 3">
            <a:extLst>
              <a:ext uri="{FF2B5EF4-FFF2-40B4-BE49-F238E27FC236}">
                <a16:creationId xmlns:a16="http://schemas.microsoft.com/office/drawing/2014/main" id="{2F5F01FD-4AFE-32C8-DB42-4323AEC90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57" y="1713466"/>
            <a:ext cx="7915300" cy="431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612F6CA-B85A-E172-BF79-27DFA37E4D79}"/>
              </a:ext>
            </a:extLst>
          </p:cNvPr>
          <p:cNvSpPr/>
          <p:nvPr/>
        </p:nvSpPr>
        <p:spPr>
          <a:xfrm>
            <a:off x="9034943" y="3765220"/>
            <a:ext cx="819267" cy="1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123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ored Data 9"/>
          <p:cNvSpPr/>
          <p:nvPr/>
        </p:nvSpPr>
        <p:spPr>
          <a:xfrm rot="10800000">
            <a:off x="9870469" y="15047"/>
            <a:ext cx="1736596" cy="6889618"/>
          </a:xfrm>
          <a:prstGeom prst="flowChartOnlineStora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4" y="588466"/>
            <a:ext cx="7481455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KOSTENHOMOGENITEIT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58015" y="2743488"/>
            <a:ext cx="7481455" cy="41145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8537440" y="15046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78027"/>
            <a:ext cx="1997836" cy="358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2913" y="6529934"/>
            <a:ext cx="9906001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286948-7728-4348-B508-485D3DEC920B}"/>
              </a:ext>
            </a:extLst>
          </p:cNvPr>
          <p:cNvSpPr txBox="1"/>
          <p:nvPr/>
        </p:nvSpPr>
        <p:spPr>
          <a:xfrm>
            <a:off x="1254935" y="1909375"/>
            <a:ext cx="1001148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Kostenhomogeniteit? 51.660 bomen in 1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bestekspost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, zonder enig onderscheid (hoogtes, boombeeld) etc.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Geen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staffeling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Alle risico’s naar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70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2912" y="-82484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82375" y="550501"/>
            <a:ext cx="11427250" cy="2387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	KOSTENHOMOGENITEIT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40" y="-15808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47913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382" y="1907497"/>
            <a:ext cx="8352418" cy="176862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396" y="3825014"/>
            <a:ext cx="8257168" cy="2556028"/>
          </a:xfrm>
          <a:prstGeom prst="rect">
            <a:avLst/>
          </a:prstGeom>
        </p:spPr>
      </p:pic>
      <p:sp>
        <p:nvSpPr>
          <p:cNvPr id="5" name="Afgeronde rechthoek 4"/>
          <p:cNvSpPr/>
          <p:nvPr/>
        </p:nvSpPr>
        <p:spPr>
          <a:xfrm>
            <a:off x="1858382" y="1934953"/>
            <a:ext cx="1757474" cy="3489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60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ored Data 9"/>
          <p:cNvSpPr/>
          <p:nvPr/>
        </p:nvSpPr>
        <p:spPr>
          <a:xfrm rot="10800000">
            <a:off x="9870469" y="15047"/>
            <a:ext cx="1736596" cy="6889618"/>
          </a:xfrm>
          <a:prstGeom prst="flowChartOnlineStora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4" y="588466"/>
            <a:ext cx="7481455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KOSTENHOMOGENITEIT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58015" y="2743488"/>
            <a:ext cx="7481455" cy="41145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8537440" y="15046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78027"/>
            <a:ext cx="1997836" cy="358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2913" y="6529934"/>
            <a:ext cx="9906001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0E0BCC1-79E7-46F3-A2B8-52F7871B6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79" y="2666999"/>
            <a:ext cx="9714722" cy="210487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199C1BE-F319-4360-9146-461346ED98FA}"/>
              </a:ext>
            </a:extLst>
          </p:cNvPr>
          <p:cNvSpPr txBox="1"/>
          <p:nvPr/>
        </p:nvSpPr>
        <p:spPr>
          <a:xfrm>
            <a:off x="1240971" y="1819469"/>
            <a:ext cx="638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GIDS PROPORTIONALITEIT:</a:t>
            </a:r>
          </a:p>
        </p:txBody>
      </p:sp>
    </p:spTree>
    <p:extLst>
      <p:ext uri="{BB962C8B-B14F-4D97-AF65-F5344CB8AC3E}">
        <p14:creationId xmlns:p14="http://schemas.microsoft.com/office/powerpoint/2010/main" val="415415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2967" y="2223862"/>
            <a:ext cx="125745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. KORTING BIJ RAAMOVEREENKOMST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8537440" y="4791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111635"/>
            <a:ext cx="1997836" cy="358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10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615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ored Data 9"/>
          <p:cNvSpPr/>
          <p:nvPr/>
        </p:nvSpPr>
        <p:spPr>
          <a:xfrm rot="10800000">
            <a:off x="9870469" y="15047"/>
            <a:ext cx="1736596" cy="6889618"/>
          </a:xfrm>
          <a:prstGeom prst="flowChartOnlineStora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4" y="588466"/>
            <a:ext cx="7481455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KORTING BIJ RAAMOVEREENKOMST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73086" y="1435693"/>
            <a:ext cx="8193710" cy="61614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C2006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RB. DEN HAAG 29 JULI 2022, ECLI:NL:RBDHA:2022:7765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AANBESTEDING RAW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RAAMOVEREENKOMST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8537440" y="15046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78027"/>
            <a:ext cx="1997836" cy="358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2913" y="6529934"/>
            <a:ext cx="9906001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CCAFB5F-B2F6-0B83-0404-C171E8E37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BD91402-F2BE-E9D3-C160-EE2E944AC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8EAC07F-6AF6-ED1F-1C7E-EB8F62E41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3546996"/>
            <a:ext cx="10288469" cy="15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68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69230" y="1429008"/>
            <a:ext cx="3997804" cy="399780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127000" sx="103000" sy="103000" algn="ctr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90281" y="2816850"/>
            <a:ext cx="3833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JOOST HAEST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218353" y="3427909"/>
            <a:ext cx="4128248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190281" y="3498450"/>
            <a:ext cx="4448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ADVOCAAT / PARTNER</a:t>
            </a: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8537440" y="4791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111635"/>
            <a:ext cx="1997836" cy="358050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678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ored Data 9"/>
          <p:cNvSpPr/>
          <p:nvPr/>
        </p:nvSpPr>
        <p:spPr>
          <a:xfrm rot="10800000">
            <a:off x="9870469" y="15047"/>
            <a:ext cx="1736596" cy="6889618"/>
          </a:xfrm>
          <a:prstGeom prst="flowChartOnlineStora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4" y="588466"/>
            <a:ext cx="7481455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KORTING BIJ RAAMOVEREENKOMST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73086" y="1435693"/>
            <a:ext cx="8193710" cy="61614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KUMPEN SCHRIJFT IN MET EEN KORTING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ONGELDIG VERKLAARD DOOR AANBESTEDENDE DIENST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8537440" y="15046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78027"/>
            <a:ext cx="1997836" cy="358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2913" y="6529934"/>
            <a:ext cx="9906001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CCAFB5F-B2F6-0B83-0404-C171E8E37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BD91402-F2BE-E9D3-C160-EE2E944AC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EB21839-FFD9-0C9E-20A0-B0ED6968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35" y="3429000"/>
            <a:ext cx="11044953" cy="1543667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EA1A2F5-EAF9-8CFD-1650-7C6B99E91822}"/>
              </a:ext>
            </a:extLst>
          </p:cNvPr>
          <p:cNvSpPr/>
          <p:nvPr/>
        </p:nvSpPr>
        <p:spPr>
          <a:xfrm>
            <a:off x="7499758" y="4412609"/>
            <a:ext cx="947956" cy="529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42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ored Data 9"/>
          <p:cNvSpPr/>
          <p:nvPr/>
        </p:nvSpPr>
        <p:spPr>
          <a:xfrm rot="10800000">
            <a:off x="9870469" y="15047"/>
            <a:ext cx="1736596" cy="6889618"/>
          </a:xfrm>
          <a:prstGeom prst="flowChartOnlineStora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4" y="588466"/>
            <a:ext cx="7481455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KORTING BIJ RAAMOVEREENKOMST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73086" y="1435693"/>
            <a:ext cx="8193710" cy="61614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OORDEEL RECHTBANK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8537440" y="15046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78027"/>
            <a:ext cx="1997836" cy="358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2913" y="6529934"/>
            <a:ext cx="9906001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CCAFB5F-B2F6-0B83-0404-C171E8E37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BD91402-F2BE-E9D3-C160-EE2E944AC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8700CDE-EC84-EA6E-4A86-54B128F52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13" y="2740889"/>
            <a:ext cx="9803534" cy="293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33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ored Data 9"/>
          <p:cNvSpPr/>
          <p:nvPr/>
        </p:nvSpPr>
        <p:spPr>
          <a:xfrm rot="10800000">
            <a:off x="9870469" y="15047"/>
            <a:ext cx="1736596" cy="6889618"/>
          </a:xfrm>
          <a:prstGeom prst="flowChartOnlineStora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4" y="588466"/>
            <a:ext cx="7481455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KORTING BIJ RAAMOVEREENKOMST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73086" y="1435693"/>
            <a:ext cx="8193710" cy="61614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OORDEEL RECHTBANK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8537440" y="15046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78027"/>
            <a:ext cx="1997836" cy="358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2913" y="6529934"/>
            <a:ext cx="9906001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CCAFB5F-B2F6-0B83-0404-C171E8E37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BD91402-F2BE-E9D3-C160-EE2E944AC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D3C15D-5E38-26E7-2063-F2D0E8A42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13" y="2735384"/>
            <a:ext cx="9901046" cy="31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1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ored Data 9"/>
          <p:cNvSpPr/>
          <p:nvPr/>
        </p:nvSpPr>
        <p:spPr>
          <a:xfrm rot="10800000">
            <a:off x="9870469" y="15047"/>
            <a:ext cx="1736596" cy="6889618"/>
          </a:xfrm>
          <a:prstGeom prst="flowChartOnlineStora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4" y="588466"/>
            <a:ext cx="7481455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KORTING BIJ RAAMOVEREENKOMST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73086" y="1435693"/>
            <a:ext cx="8193710" cy="61614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NIEUWE PROCEDURE RECHTBANK MAASTRICHT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ARGUMENTEN AANBESTEDENDE DIENST: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“HET IS WEL EEN EENMALIGE KORTING, WANT DE KORTING GELDT ALLEEN VOOR DE INITIELE LOOPTIJD VAN DE RAAMOVEREENKOMST”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“BIJ VERLENGING RAAMOVEREENKOMST VERVALT DE KORTING OP GROND VAN 01.21.04 RAW, DUS IS DE KORTING EENMALIG”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8537440" y="15046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78027"/>
            <a:ext cx="1997836" cy="358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2913" y="6529934"/>
            <a:ext cx="9906001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CCAFB5F-B2F6-0B83-0404-C171E8E37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BD91402-F2BE-E9D3-C160-EE2E944AC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631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ored Data 9"/>
          <p:cNvSpPr/>
          <p:nvPr/>
        </p:nvSpPr>
        <p:spPr>
          <a:xfrm rot="10800000">
            <a:off x="9870469" y="15047"/>
            <a:ext cx="1736596" cy="6889618"/>
          </a:xfrm>
          <a:prstGeom prst="flowChartOnlineStora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4" y="588466"/>
            <a:ext cx="7481455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KORTING BIJ RAAMOVEREENKOMST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73086" y="1435693"/>
            <a:ext cx="8193710" cy="61614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C2006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PROCENTUELE KORTING GELDT VOOR IEDERE DEELOPDRACHT EN IS DUS NIET EENMALIG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8537440" y="15046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78027"/>
            <a:ext cx="1997836" cy="358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2913" y="6529934"/>
            <a:ext cx="9906001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CCAFB5F-B2F6-0B83-0404-C171E8E37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BD91402-F2BE-E9D3-C160-EE2E944AC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474"/>
            <a:ext cx="256464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25392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24A960-26E6-205D-4F85-C5B0ED233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74" y="2862287"/>
            <a:ext cx="7089568" cy="34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46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2967" y="2223862"/>
            <a:ext cx="125745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. KOSTENVERHOGENDE OMSTANDIGHEDEN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8537440" y="4791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111635"/>
            <a:ext cx="1997836" cy="358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10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919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KOSTENVERHOGENDE OMSTANDIGHEDEN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36518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A91E8-B8C2-45AB-8914-9E51DAF8ED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9E619-D390-D267-00B0-CAC32DD46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TIJDIGE WAARSCHUWING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Par. 47 lid 3 UAV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Par. 44 lid 2 UAV-GC 2005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Art. 7:753 lid 3 BW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2227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KOSTENVERHOGENDE OMSTANDIGHEDEN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36518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A91E8-B8C2-45AB-8914-9E51DAF8ED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9E619-D390-D267-00B0-CAC32DD4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374" y="1825625"/>
            <a:ext cx="102034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Melding = voor de aannemer juridische “noodzaak” om aanspraken borgen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Melding = voor opdrachtgever het moment om te kiezen voor beperking, vereenvoudiging of zelfs beëindiging van het werk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Melding = voor alle partijen vooral het moment om in gesprek te gaan over een redelijke en billijke vergoeding van de kosten.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720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KOSTENVERHOGENE OMSTANDIGHEDEN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36518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A91E8-B8C2-45AB-8914-9E51DAF8ED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9E619-D390-D267-00B0-CAC32DD46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86B31E-7026-DCB2-B4B5-E9CF2564E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15" y="3239165"/>
            <a:ext cx="9141194" cy="30727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9CE34-0EC7-FF49-C981-039CD13A6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253" y="2006600"/>
            <a:ext cx="8411353" cy="130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20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KOSTENVERHOGENDE OMSTANDIGHEDEN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36518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A91E8-B8C2-45AB-8914-9E51DAF8ED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9E619-D390-D267-00B0-CAC32DD4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528" y="1825625"/>
            <a:ext cx="100952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STANDAARD REACTIE OG: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20% ONDERNEMERSRISICO TOV DE PRIJSSTIJGING</a:t>
            </a:r>
          </a:p>
          <a:p>
            <a:endParaRPr lang="nl-NL" dirty="0"/>
          </a:p>
          <a:p>
            <a:r>
              <a:rPr lang="nl-NL" dirty="0"/>
              <a:t>AANZIENLIJKHEIDSVEREISTE TOV AANNEEMSOM 5%</a:t>
            </a:r>
          </a:p>
          <a:p>
            <a:endParaRPr lang="nl-NL" dirty="0"/>
          </a:p>
          <a:p>
            <a:r>
              <a:rPr lang="nl-NL" dirty="0"/>
              <a:t>ALLEEN ALLES BOVEN DE 5% WORDT VERGOED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E61CCFF-D3B9-340C-28E1-4EDA714D6DBF}"/>
              </a:ext>
            </a:extLst>
          </p:cNvPr>
          <p:cNvSpPr txBox="1"/>
          <p:nvPr/>
        </p:nvSpPr>
        <p:spPr>
          <a:xfrm>
            <a:off x="7273255" y="1936189"/>
            <a:ext cx="388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NIET JUIST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CEA5396-E80F-7055-AFE2-F6772DA18BFB}"/>
              </a:ext>
            </a:extLst>
          </p:cNvPr>
          <p:cNvSpPr/>
          <p:nvPr/>
        </p:nvSpPr>
        <p:spPr>
          <a:xfrm>
            <a:off x="7079431" y="1831917"/>
            <a:ext cx="2155971" cy="8116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9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29">
            <a:extLst>
              <a:ext uri="{FF2B5EF4-FFF2-40B4-BE49-F238E27FC236}">
                <a16:creationId xmlns:a16="http://schemas.microsoft.com/office/drawing/2014/main" id="{0B4C5165-9D4B-3DD3-09B4-EB6086677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	TEAM SEVERIJN HULSHOF</a:t>
            </a:r>
          </a:p>
        </p:txBody>
      </p:sp>
      <p:pic>
        <p:nvPicPr>
          <p:cNvPr id="34" name="Tijdelijke aanduiding voor inhoud 33" descr="Afbeelding met gebouw, persoon, kostuum, staand&#10;&#10;Automatisch gegenereerde beschrijving">
            <a:extLst>
              <a:ext uri="{FF2B5EF4-FFF2-40B4-BE49-F238E27FC236}">
                <a16:creationId xmlns:a16="http://schemas.microsoft.com/office/drawing/2014/main" id="{B4E1E07B-A69E-190B-7DDC-2F394451E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53" y="1690688"/>
            <a:ext cx="1436400" cy="2160000"/>
          </a:xfrm>
        </p:spPr>
      </p:pic>
      <p:pic>
        <p:nvPicPr>
          <p:cNvPr id="36" name="Afbeelding 35" descr="Afbeelding met persoon, broek&#10;&#10;Automatisch gegenereerde beschrijving">
            <a:extLst>
              <a:ext uri="{FF2B5EF4-FFF2-40B4-BE49-F238E27FC236}">
                <a16:creationId xmlns:a16="http://schemas.microsoft.com/office/drawing/2014/main" id="{0299FE18-9A49-C3FD-7EA6-300705AF1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67" y="1676613"/>
            <a:ext cx="1436400" cy="2160000"/>
          </a:xfrm>
          <a:prstGeom prst="rect">
            <a:avLst/>
          </a:prstGeom>
        </p:spPr>
      </p:pic>
      <p:pic>
        <p:nvPicPr>
          <p:cNvPr id="38" name="Afbeelding 37" descr="Afbeelding met gebouw, persoon, kostuum, kleding&#10;&#10;Automatisch gegenereerde beschrijving">
            <a:extLst>
              <a:ext uri="{FF2B5EF4-FFF2-40B4-BE49-F238E27FC236}">
                <a16:creationId xmlns:a16="http://schemas.microsoft.com/office/drawing/2014/main" id="{4F6B5BD6-A0D1-9B21-C51A-4DD19AE36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82" y="1662538"/>
            <a:ext cx="1436400" cy="2160000"/>
          </a:xfrm>
          <a:prstGeom prst="rect">
            <a:avLst/>
          </a:prstGeom>
        </p:spPr>
      </p:pic>
      <p:pic>
        <p:nvPicPr>
          <p:cNvPr id="40" name="Afbeelding 39" descr="Afbeelding met persoon, vrouw&#10;&#10;Automatisch gegenereerde beschrijving">
            <a:extLst>
              <a:ext uri="{FF2B5EF4-FFF2-40B4-BE49-F238E27FC236}">
                <a16:creationId xmlns:a16="http://schemas.microsoft.com/office/drawing/2014/main" id="{C9C5E40D-FD14-5490-7FA2-9724BB145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082" y="3951454"/>
            <a:ext cx="1436400" cy="2160000"/>
          </a:xfrm>
          <a:prstGeom prst="rect">
            <a:avLst/>
          </a:prstGeom>
        </p:spPr>
      </p:pic>
      <p:pic>
        <p:nvPicPr>
          <p:cNvPr id="42" name="Afbeelding 41" descr="Afbeelding met persoon, person, kostuum, staand&#10;&#10;Automatisch gegenereerde beschrijving">
            <a:extLst>
              <a:ext uri="{FF2B5EF4-FFF2-40B4-BE49-F238E27FC236}">
                <a16:creationId xmlns:a16="http://schemas.microsoft.com/office/drawing/2014/main" id="{83449ECC-45AB-3A80-9FC6-EAFB0548C8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43" y="3989888"/>
            <a:ext cx="1436400" cy="2160000"/>
          </a:xfrm>
          <a:prstGeom prst="rect">
            <a:avLst/>
          </a:prstGeom>
        </p:spPr>
      </p:pic>
      <p:pic>
        <p:nvPicPr>
          <p:cNvPr id="44" name="Afbeelding 43" descr="Afbeelding met persoon, person, kostuum&#10;&#10;Automatisch gegenereerde beschrijving">
            <a:extLst>
              <a:ext uri="{FF2B5EF4-FFF2-40B4-BE49-F238E27FC236}">
                <a16:creationId xmlns:a16="http://schemas.microsoft.com/office/drawing/2014/main" id="{CC601038-E9D8-3975-1557-1D3B29075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21" y="3951454"/>
            <a:ext cx="1436400" cy="2160000"/>
          </a:xfrm>
          <a:prstGeom prst="rect">
            <a:avLst/>
          </a:prstGeom>
        </p:spPr>
      </p:pic>
      <p:pic>
        <p:nvPicPr>
          <p:cNvPr id="46" name="Afbeelding 45" descr="Afbeelding met persoon, vrouw, staand&#10;&#10;Automatisch gegenereerde beschrijving">
            <a:extLst>
              <a:ext uri="{FF2B5EF4-FFF2-40B4-BE49-F238E27FC236}">
                <a16:creationId xmlns:a16="http://schemas.microsoft.com/office/drawing/2014/main" id="{DD2BA7CB-D95F-E491-96A4-4519CEEF12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82" y="3989888"/>
            <a:ext cx="1436400" cy="2160000"/>
          </a:xfrm>
          <a:prstGeom prst="rect">
            <a:avLst/>
          </a:prstGeom>
        </p:spPr>
      </p:pic>
      <p:pic>
        <p:nvPicPr>
          <p:cNvPr id="48" name="Afbeelding 47" descr="Afbeelding met persoon, gebouw&#10;&#10;Automatisch gegenereerde beschrijving">
            <a:extLst>
              <a:ext uri="{FF2B5EF4-FFF2-40B4-BE49-F238E27FC236}">
                <a16:creationId xmlns:a16="http://schemas.microsoft.com/office/drawing/2014/main" id="{406C0FB3-4EF9-FC53-8316-382077B8B4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27" y="1662538"/>
            <a:ext cx="1436400" cy="2160000"/>
          </a:xfrm>
          <a:prstGeom prst="rect">
            <a:avLst/>
          </a:prstGeom>
        </p:spPr>
      </p:pic>
      <p:pic>
        <p:nvPicPr>
          <p:cNvPr id="50" name="Afbeelding 49" descr="Afbeelding met kostuum, staand, persoon&#10;&#10;Automatisch gegenereerde beschrijving">
            <a:extLst>
              <a:ext uri="{FF2B5EF4-FFF2-40B4-BE49-F238E27FC236}">
                <a16:creationId xmlns:a16="http://schemas.microsoft.com/office/drawing/2014/main" id="{A4A4A0E4-7776-0FB2-82BF-FE565669B7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77" y="1662538"/>
            <a:ext cx="1436400" cy="2160000"/>
          </a:xfrm>
          <a:prstGeom prst="rect">
            <a:avLst/>
          </a:prstGeom>
        </p:spPr>
      </p:pic>
      <p:pic>
        <p:nvPicPr>
          <p:cNvPr id="52" name="Afbeelding 51" descr="Afbeelding met persoon, gebouw, vrouw, buiten&#10;&#10;Automatisch gegenereerde beschrijving">
            <a:extLst>
              <a:ext uri="{FF2B5EF4-FFF2-40B4-BE49-F238E27FC236}">
                <a16:creationId xmlns:a16="http://schemas.microsoft.com/office/drawing/2014/main" id="{FDFE55F4-45F0-84A4-9C4D-A1DE4A9C10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74" y="3989888"/>
            <a:ext cx="1436400" cy="2160000"/>
          </a:xfrm>
          <a:prstGeom prst="rect">
            <a:avLst/>
          </a:prstGeom>
        </p:spPr>
      </p:pic>
      <p:pic>
        <p:nvPicPr>
          <p:cNvPr id="54" name="Afbeelding 53" descr="Afbeelding met persoon, buiten, jas&#10;&#10;Automatisch gegenereerde beschrijving">
            <a:extLst>
              <a:ext uri="{FF2B5EF4-FFF2-40B4-BE49-F238E27FC236}">
                <a16:creationId xmlns:a16="http://schemas.microsoft.com/office/drawing/2014/main" id="{111F1878-2B82-F164-812A-250AFF0295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21" y="1644285"/>
            <a:ext cx="1436400" cy="2160000"/>
          </a:xfrm>
          <a:prstGeom prst="rect">
            <a:avLst/>
          </a:prstGeom>
        </p:spPr>
      </p:pic>
      <p:pic>
        <p:nvPicPr>
          <p:cNvPr id="56" name="Afbeelding 55" descr="Afbeelding met persoon, gebouw, staand, kostuum&#10;&#10;Automatisch gegenereerde beschrijving">
            <a:extLst>
              <a:ext uri="{FF2B5EF4-FFF2-40B4-BE49-F238E27FC236}">
                <a16:creationId xmlns:a16="http://schemas.microsoft.com/office/drawing/2014/main" id="{DBEE59FC-8FAD-CA78-03FB-30C74B97CC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27" y="3989888"/>
            <a:ext cx="14364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71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KOSTENVERHOGENDE OMSTANDIGHEDEN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36518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A91E8-B8C2-45AB-8914-9E51DAF8ED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9E619-D390-D267-00B0-CAC32DD4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528" y="1825625"/>
            <a:ext cx="10095271" cy="435133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 ONDERNEMERSRISICO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l-NL" sz="1800" dirty="0">
              <a:solidFill>
                <a:prstClr val="black"/>
              </a:solidFill>
              <a:latin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uitspraak van de Raad van Arbitrage in Bouwgeschillen van 8 februari 2017, nr. 72.067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eel specifiek geval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eerdere voorafgaande grote staalprijsschommelingen tot wel 50% – rekening houden met vergelijkbare schommelingen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iet gebaseerd op paragraaf 47 UAV maar op artikel 6:258 BW (zwaardere maatstaf)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nl-NL" sz="18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ndere uitspraken -&gt; 0 tot 10% </a:t>
            </a: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4953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KOSTENVERHOGENDE OMSTANDIGHEDEN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36518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A91E8-B8C2-45AB-8914-9E51DAF8ED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9E619-D390-D267-00B0-CAC32DD4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528" y="1825625"/>
            <a:ext cx="10095271" cy="435133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5% AANZIENLIJKHEIDSVEREISTE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l-NL" sz="1800" dirty="0">
              <a:solidFill>
                <a:prstClr val="black"/>
              </a:solidFill>
              <a:latin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uitspraak van de Raad van Arbitrage in Bouwgeschillen van 8 februari 2017, nr. 72.067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“vuistregel” 5% (?)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nl-NL" sz="18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eel andere uitspraken Raad van Arbitrage laten </a:t>
            </a:r>
            <a:r>
              <a:rPr lang="nl-NL" sz="18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lagere percentages zien, afhankelijk van omstandigheden van het geval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800" dirty="0">
              <a:solidFill>
                <a:prstClr val="black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Zie ook Hof Den Haag 31 januari 2012 (ECLI:NL:GHSGR:2012:83) -&gt;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NORM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800" dirty="0">
              <a:solidFill>
                <a:prstClr val="black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3582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KOSTENVERHOGENDE OMSTANDIGHEDEN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36518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A91E8-B8C2-45AB-8914-9E51DAF8ED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9E619-D390-D267-00B0-CAC32DD4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528" y="1825625"/>
            <a:ext cx="10095271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Hof Den Haag 31 januari 2012 (ECLI:NL:GHSGR:2012:83) -&gt;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NORM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800" dirty="0">
              <a:solidFill>
                <a:prstClr val="black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63FB4BC-0BDA-8E08-2115-DFB469DD4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40" y="2629207"/>
            <a:ext cx="10078919" cy="329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80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KOSTENVERHOGENDE OMSTANDIGHEDEN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36518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A91E8-B8C2-45AB-8914-9E51DAF8ED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9E619-D390-D267-00B0-CAC32DD4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528" y="1825625"/>
            <a:ext cx="10095271" cy="435133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ALLEEN HET SURPLUS BET</a:t>
            </a:r>
            <a:r>
              <a:rPr lang="nl-NL" sz="1800" b="1" dirty="0">
                <a:solidFill>
                  <a:prstClr val="black"/>
                </a:solidFill>
                <a:latin typeface="Calibri"/>
              </a:rPr>
              <a:t>ALEN?(DUS OVERSCHRIJDING AANZIENLIJKHEIDSVEREISTE)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/>
              </a:rPr>
              <a:t>SLECHTS 1 UITSPRAAK RAAD VAN ARBITRAGE DIE LAAT ZIEN DAT ALLEEN HET SURPLUS MOET WORDEN VERGOED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/>
              </a:rPr>
              <a:t>ALLE ANDERE UITSPRAKEN LATEN ZIEN DAT BIJ OVERSCHRIJDING AANZIENLIJKHEIDSVEREISTE EEN VOLLEDIGE VERGOEDING MOET WORDEN BETAALD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800" dirty="0">
                <a:solidFill>
                  <a:prstClr val="black"/>
                </a:solidFill>
                <a:latin typeface="Calibri"/>
              </a:rPr>
              <a:t>J. </a:t>
            </a:r>
            <a:r>
              <a:rPr lang="nl-NL" sz="1800" dirty="0" err="1">
                <a:solidFill>
                  <a:prstClr val="black"/>
                </a:solidFill>
                <a:latin typeface="Calibri"/>
              </a:rPr>
              <a:t>Springelkamp</a:t>
            </a:r>
            <a:r>
              <a:rPr lang="nl-NL" sz="1800" dirty="0">
                <a:solidFill>
                  <a:prstClr val="black"/>
                </a:solidFill>
                <a:latin typeface="Calibri"/>
              </a:rPr>
              <a:t>, Toepassing van par. 47 UAV 2012: draait het om de harde cijfers of – toch weer – de omstandigheden van het geval?, TBR 2021/139.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9414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2967" y="2223862"/>
            <a:ext cx="125745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E. INDEXEREN EN RISICOREGELING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8537440" y="4791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111635"/>
            <a:ext cx="1997836" cy="358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10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524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INDEXERINGS- EN RISICOREGELING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A521E05-DD1C-FE8E-481C-F18EF9EF8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694" y="2346649"/>
            <a:ext cx="5170636" cy="422026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B8B8CA5-FF61-1531-F1C2-BD96DA83F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352" y="1879923"/>
            <a:ext cx="2515550" cy="111549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19E2A44-8177-E1C5-C8E7-878AED304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441" y="1627980"/>
            <a:ext cx="4824801" cy="6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3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INDEXERINGS- EN RISICOREGELING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86466" y="1701439"/>
            <a:ext cx="10147187" cy="4545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A7AED71-50A3-D459-EE1B-BA91568A4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421" y="1878168"/>
            <a:ext cx="4876800" cy="40843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69EDB8A-006B-5EBA-F047-73D23A4DA0AC}"/>
              </a:ext>
            </a:extLst>
          </p:cNvPr>
          <p:cNvSpPr txBox="1"/>
          <p:nvPr/>
        </p:nvSpPr>
        <p:spPr>
          <a:xfrm>
            <a:off x="6966857" y="2712098"/>
            <a:ext cx="383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Column Bouwbelang 2018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844F1C4-BCB7-E0A5-60A3-3BF354A0DC79}"/>
              </a:ext>
            </a:extLst>
          </p:cNvPr>
          <p:cNvSpPr/>
          <p:nvPr/>
        </p:nvSpPr>
        <p:spPr>
          <a:xfrm>
            <a:off x="6898433" y="2712098"/>
            <a:ext cx="271209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032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INDEXERINGS- EN RISICOREGELING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343222" y="1668328"/>
            <a:ext cx="10147187" cy="4545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69EDB8A-006B-5EBA-F047-73D23A4DA0AC}"/>
              </a:ext>
            </a:extLst>
          </p:cNvPr>
          <p:cNvSpPr txBox="1"/>
          <p:nvPr/>
        </p:nvSpPr>
        <p:spPr>
          <a:xfrm>
            <a:off x="1617306" y="2132133"/>
            <a:ext cx="383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KLEIN FOUTJE IS ZO GEMAAKT….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844F1C4-BCB7-E0A5-60A3-3BF354A0DC79}"/>
              </a:ext>
            </a:extLst>
          </p:cNvPr>
          <p:cNvSpPr/>
          <p:nvPr/>
        </p:nvSpPr>
        <p:spPr>
          <a:xfrm>
            <a:off x="1617305" y="2125913"/>
            <a:ext cx="363893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FE2D0BD-7819-8DEB-2EA3-5C9329F74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08" y="3089139"/>
            <a:ext cx="9932504" cy="2459465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376B8036-F2F4-855E-8D20-1D3EF857CF50}"/>
              </a:ext>
            </a:extLst>
          </p:cNvPr>
          <p:cNvCxnSpPr>
            <a:cxnSpLocks/>
          </p:cNvCxnSpPr>
          <p:nvPr/>
        </p:nvCxnSpPr>
        <p:spPr>
          <a:xfrm>
            <a:off x="3976165" y="4678188"/>
            <a:ext cx="813549" cy="615379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94985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RISICOREGELING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DFCECC2-021F-E968-B485-98333C697DE2}"/>
              </a:ext>
            </a:extLst>
          </p:cNvPr>
          <p:cNvSpPr txBox="1"/>
          <p:nvPr/>
        </p:nvSpPr>
        <p:spPr>
          <a:xfrm>
            <a:off x="1142999" y="2040294"/>
            <a:ext cx="94962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PERIODIEKE VERREKENING PRIJSWIJZIGINGEN, DOORGAANS ACHTERAF PER 12 WEKEN</a:t>
            </a: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ZOWEL PRIJSVERHOGINGEN ALS OOK VERLAGINGEN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 pitchFamily="34" charset="0"/>
              </a:rPr>
              <a:t>OP BASIS VAN WERKELIJK OPGETREDEN PRIJSVERSCHILLEN</a:t>
            </a: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021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RISICOREGELING – 01.04.01 RAW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DFCECC2-021F-E968-B485-98333C697DE2}"/>
              </a:ext>
            </a:extLst>
          </p:cNvPr>
          <p:cNvSpPr txBox="1"/>
          <p:nvPr/>
        </p:nvSpPr>
        <p:spPr>
          <a:xfrm>
            <a:off x="1142999" y="2040294"/>
            <a:ext cx="94962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96FAA39-5687-6ABD-EDB8-F9052E8EC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418" y="2132133"/>
            <a:ext cx="9899163" cy="323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0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3" y="588466"/>
            <a:ext cx="7988636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ONDERWERPEN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63">
                <a:solidFill>
                  <a:prstClr val="white"/>
                </a:solidFill>
                <a:latin typeface="Calibri" panose="020F0502020204030204"/>
              </a:rPr>
              <a:t>rrv</a:t>
            </a:r>
            <a:endParaRPr lang="en-US" sz="146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42323" y="2030599"/>
            <a:ext cx="10191330" cy="42162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lphaUcPeriod"/>
            </a:pPr>
            <a:endParaRPr lang="nl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ABNORMAAL LAGE INSCHRIJVING</a:t>
            </a:r>
            <a:endParaRPr lang="nl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KOSTENHOMOGENITEIT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KORTING IN DE INSCHRIJFSTAAT RAAMOVEREENKOMST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nl-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KOSTENVERHOGENDE OMSTANDIGHEDEN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XEREN EN RISICOREGELING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nl-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LEVERINGSPROBLEMATIEK</a:t>
            </a: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2400" dirty="0">
              <a:solidFill>
                <a:srgbClr val="E7E6E6">
                  <a:lumMod val="50000"/>
                </a:srgbClr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nl-NL" sz="2400" dirty="0">
              <a:solidFill>
                <a:srgbClr val="E7E6E6">
                  <a:lumMod val="50000"/>
                </a:srgbClr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nl-NL" sz="2400" dirty="0">
              <a:solidFill>
                <a:srgbClr val="E7E6E6">
                  <a:lumMod val="50000"/>
                </a:srgbClr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en-US" sz="2400" dirty="0">
              <a:solidFill>
                <a:srgbClr val="E7E6E6">
                  <a:lumMod val="50000"/>
                </a:srgbClr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en-US" dirty="0">
              <a:solidFill>
                <a:srgbClr val="E7E6E6">
                  <a:lumMod val="50000"/>
                </a:srgb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8E59109-0F5A-037D-CA38-3EC3052D8093}"/>
              </a:ext>
            </a:extLst>
          </p:cNvPr>
          <p:cNvSpPr txBox="1"/>
          <p:nvPr/>
        </p:nvSpPr>
        <p:spPr>
          <a:xfrm>
            <a:off x="8109959" y="2395724"/>
            <a:ext cx="276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STEL VOORAL VRAGEN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7E36079-77F9-0B0C-9E9E-36C9DC2D3E24}"/>
              </a:ext>
            </a:extLst>
          </p:cNvPr>
          <p:cNvSpPr/>
          <p:nvPr/>
        </p:nvSpPr>
        <p:spPr>
          <a:xfrm>
            <a:off x="8109959" y="2358666"/>
            <a:ext cx="2392822" cy="5298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936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RISICOREGELING – 01.04.01 RAW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DFCECC2-021F-E968-B485-98333C697DE2}"/>
              </a:ext>
            </a:extLst>
          </p:cNvPr>
          <p:cNvSpPr txBox="1"/>
          <p:nvPr/>
        </p:nvSpPr>
        <p:spPr>
          <a:xfrm>
            <a:off x="1142999" y="2040294"/>
            <a:ext cx="94962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99F11F32-87E1-94C1-925C-AC3B4A87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9" y="2040294"/>
            <a:ext cx="9787856" cy="301339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56365E8-4C34-D415-72CA-753BC67D755B}"/>
              </a:ext>
            </a:extLst>
          </p:cNvPr>
          <p:cNvSpPr/>
          <p:nvPr/>
        </p:nvSpPr>
        <p:spPr>
          <a:xfrm>
            <a:off x="1142999" y="4337108"/>
            <a:ext cx="4544737" cy="629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450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RISICOREGELING 01.04 - RAW STANDAARD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58E94C-58A1-1762-D9F1-E3AAD679D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" y="1601967"/>
            <a:ext cx="10599575" cy="472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80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INDEXERINGSREGELING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DFCECC2-021F-E968-B485-98333C697DE2}"/>
              </a:ext>
            </a:extLst>
          </p:cNvPr>
          <p:cNvSpPr txBox="1"/>
          <p:nvPr/>
        </p:nvSpPr>
        <p:spPr>
          <a:xfrm>
            <a:off x="904952" y="2132133"/>
            <a:ext cx="949622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endParaRPr lang="nl-N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OVEREENGEKOMEN PRIJZEN WORDEN PERIODIEK – MEESTAL JAARLIJKS – AANGEPAST AAN DE ALGEHELE PRIJSONTWIKKELING IN DE SECTOR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nl-N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DOORGAANS GEBASEERD OP INDEXCIJFERS (BIJVOORBEELD CBS)</a:t>
            </a:r>
            <a:endParaRPr lang="nl-N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GEBASEERD OP VOORAFGAANDE PERIODE (DUS ACHTERSTAND OP WERKELIJKHEID)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nl-N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NIEUWE (</a:t>
            </a:r>
            <a:r>
              <a:rPr lang="nl-N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GEINDEXEERDE PRIJZEN GELDEN VOOR HET KOMENDE JAAR)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INDEXERING DOORGAANS PAS NA HET 1</a:t>
            </a:r>
            <a:r>
              <a:rPr lang="nl-NL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nl-N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JAAR</a:t>
            </a:r>
            <a:endParaRPr kumimoji="0" lang="nl-NL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58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INDEXERINGSREGELING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3F6849-5F05-1FDB-D028-000DB4F31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813" y="2357438"/>
            <a:ext cx="9809584" cy="19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68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INDEXERINGSREGELING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A53F01-8718-098A-B81E-FDB014A55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833" y="1674321"/>
            <a:ext cx="7034295" cy="45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37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INDEXERINGSREGELING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6E0D85-F258-570D-6D82-3D392F0A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657" y="4008817"/>
            <a:ext cx="8175422" cy="155669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AE22C7-E8FA-3444-7AE7-0BC570056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657" y="1795150"/>
            <a:ext cx="8057234" cy="185549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8ACA811-6039-F939-7A14-84194941E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8519" y="5768611"/>
            <a:ext cx="2743200" cy="6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02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INDEXERINGSREGELING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3A17CA2C-B66A-8EE1-6CA0-B35483BBF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495" y="3186999"/>
            <a:ext cx="9438212" cy="204591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73145F0-E468-7B2C-66CF-26E4C5A38EC9}"/>
              </a:ext>
            </a:extLst>
          </p:cNvPr>
          <p:cNvSpPr txBox="1"/>
          <p:nvPr/>
        </p:nvSpPr>
        <p:spPr>
          <a:xfrm>
            <a:off x="1593908" y="2004969"/>
            <a:ext cx="701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HOE HET OOK KAN: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13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INDEXERINGSREGELING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CBC3339-1AE7-762B-D4E8-E31E60B5E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006555"/>
            <a:ext cx="9549882" cy="381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10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2967" y="2223862"/>
            <a:ext cx="125745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E. LEVERANTIEPROBLEMEN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8537440" y="4791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111635"/>
            <a:ext cx="1997836" cy="358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10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875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2324" y="588466"/>
            <a:ext cx="9303186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LEVERANTIEPROBLEMEN &amp; AANBESTEDEN 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42323" y="2030599"/>
            <a:ext cx="10191330" cy="42162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C2006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Rechtbank Noord-Holland, 14 april 2022, ECLI:NL:RBNHO:2022:3274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INLEIDING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JURIDISCHE KADERS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LEVERANTIEPROBLEMEN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OMVANG AANSPRAKELIJKHEID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ONEVENWICHTIG CONTRACT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883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2967" y="2223862"/>
            <a:ext cx="125745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A. ABNORMAAL LAGE INSCHRIJVING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8537440" y="4791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111635"/>
            <a:ext cx="1997836" cy="358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10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64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2" y="588466"/>
            <a:ext cx="857123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HOGE ATTENTIEWAARDE SOCIAL MEDIA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12912" y="2053318"/>
            <a:ext cx="10191330" cy="42162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A52CEA-3762-9A3D-F102-FF9D102CA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498" y="4823494"/>
            <a:ext cx="7997669" cy="61176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1A6F221-6390-93F7-9E7F-784F2B52B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218" y="5522046"/>
            <a:ext cx="7924949" cy="70410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5BFA1B2-0C01-0EEC-2E28-6916DB906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382" y="1753542"/>
            <a:ext cx="5388702" cy="282603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C62C895-A552-D64C-59CF-25B17C5A66ED}"/>
              </a:ext>
            </a:extLst>
          </p:cNvPr>
          <p:cNvSpPr/>
          <p:nvPr/>
        </p:nvSpPr>
        <p:spPr>
          <a:xfrm>
            <a:off x="3447875" y="4879348"/>
            <a:ext cx="1258349" cy="3389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8D77996-6A26-88BF-ADA4-A807C7F00732}"/>
              </a:ext>
            </a:extLst>
          </p:cNvPr>
          <p:cNvSpPr/>
          <p:nvPr/>
        </p:nvSpPr>
        <p:spPr>
          <a:xfrm>
            <a:off x="1974272" y="5704514"/>
            <a:ext cx="1968554" cy="352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E9FA18EE-EA0D-F26C-0CE4-01C462346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439" y="2034506"/>
            <a:ext cx="1184530" cy="8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50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4272" y="588466"/>
            <a:ext cx="857123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COBOUW – 5 MEI 2022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42323" y="2030599"/>
            <a:ext cx="10191330" cy="42162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10221324-E0CA-E5D3-0D0F-EF7F2ECF6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498" y="1614646"/>
            <a:ext cx="6856707" cy="45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166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9168184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WAT IS ER NU ZO BIJZONDER AAN DEZE UITSPRAAK? 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12912" y="1701439"/>
            <a:ext cx="10320741" cy="4545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KORT GEDING VOORAFGAAND AAN INSCHRIJVING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VORDERING -&gt; OVEREENKOMST AANPASSEN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KLAGEND INSCHRIJVER WINT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LEVERANTIEPROBLEMEN NIET ZOMAAR AFWENTELEN OP INSCHRIJVER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ONBEPERKTE AANSPRAKELIJKHEID DISPROPORTIONEEL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VOORZIENINGENRECHTER DOET EEN VOORZET AANPASSING OVEREENKOMST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VOORZIENINGENRECHTER SPREEKT OVER ONEVENWICHTIG CONTRACT EN GEETALEERDE ONVOLWASSENHEID VAN HET CONTRACT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15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2967" y="2223862"/>
            <a:ext cx="125745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DE UITSPRAAK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DAMEN - SNWOI</a:t>
            </a: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8537440" y="4791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111635"/>
            <a:ext cx="1997836" cy="358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10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85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 CASUS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86466" y="1701439"/>
            <a:ext cx="10147187" cy="4545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C2006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Rechtbank Noord-Holland, 14 april 2022, ECLI:NL:RBNHO:2022:3274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DAMEN SHIPYARDS –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SNWOI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Tahoma" charset="0"/>
                <a:cs typeface="Tahoma" charset="0"/>
              </a:rPr>
              <a:t>MEDEDINGINSPROCEDURE VOOR DE BOUW VAN EEN VERVANGEND SCHIP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Tahoma" charset="0"/>
                <a:cs typeface="Tahoma" charset="0"/>
              </a:rPr>
              <a:t>AANBESTEDINGSEISEN EN CONTRACTEISEN DISPROPORTIONEEL?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463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 CASUS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86466" y="1701439"/>
            <a:ext cx="10147187" cy="4545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8BBB5F-B72A-3351-D022-EE13E1C60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912" y="1701439"/>
            <a:ext cx="5704813" cy="251258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08F3BFC-1A67-9FFC-B392-E44D85BD701B}"/>
              </a:ext>
            </a:extLst>
          </p:cNvPr>
          <p:cNvSpPr txBox="1"/>
          <p:nvPr/>
        </p:nvSpPr>
        <p:spPr>
          <a:xfrm>
            <a:off x="4253219" y="4170456"/>
            <a:ext cx="6795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nl-NL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4</a:t>
            </a:r>
            <a:r>
              <a:rPr kumimoji="0" lang="nl-NL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onderhandelingsronde opmerkingen overeenkomst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Aangepaste overeenkomst gedeeld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nl-NL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onderhandelingsronde – nog steeds opmerkingen overeenkomst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Harde eis –&gt; inschrijving = akkoord met overeenkomst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dag voor inschrijving Kort Geding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E23E72C-82D9-40F4-3A98-CFC8758F05EC}"/>
              </a:ext>
            </a:extLst>
          </p:cNvPr>
          <p:cNvSpPr/>
          <p:nvPr/>
        </p:nvSpPr>
        <p:spPr>
          <a:xfrm>
            <a:off x="4093829" y="4170457"/>
            <a:ext cx="6925084" cy="19031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076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JURIDISCH KADER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C0F22C-7EAC-39D0-9655-05D0810EF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912" y="2540772"/>
            <a:ext cx="9906000" cy="22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28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JURIDISCH KADER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4E62094-43D7-5894-4A09-9E54F9B4C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34" y="2373913"/>
            <a:ext cx="9400991" cy="296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93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JURIDISCH KADER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3E16B2-EF72-9450-569F-962CDACDC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686" y="2426564"/>
            <a:ext cx="9334040" cy="28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3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2912" y="0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OVERMACHT BEPALING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46F4BF-8CBA-CCC0-0B40-12169F75D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388" y="2511104"/>
            <a:ext cx="9537788" cy="23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0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7739" y="588466"/>
            <a:ext cx="8545170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KOSTENDESKUNDIGE – DE RECHTSPRAAK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42323" y="2030599"/>
            <a:ext cx="10191330" cy="42162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1766BD9-5A25-8F4F-B48A-0E0E73F5C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1928812"/>
            <a:ext cx="9677400" cy="35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71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2912" y="0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3088" y="588466"/>
            <a:ext cx="975776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BEZWAREN DAMEN TAV OVERMACHT BEPALING (LEVERING)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30BA351-7419-2B41-651D-BF7D0DFF7F15}"/>
              </a:ext>
            </a:extLst>
          </p:cNvPr>
          <p:cNvSpPr txBox="1"/>
          <p:nvPr/>
        </p:nvSpPr>
        <p:spPr>
          <a:xfrm>
            <a:off x="1112912" y="1676632"/>
            <a:ext cx="97836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Aanzienlijke hoeveelheid leveranciers en onderaannemers, afkomstig uit veel verschillende landen, ook buiten Europa;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Coronacrisis, de grondstoffencrisis en nu ook de oorlog in Oekraïne kan leiden tot vertraging die Damen niet kan voorkomen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Een van Europa’s grootste staalfabrieken in Oekraïne staalproductie stop gezet en in China weer volop beperkingen vanwege Coronavirus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Levertijd motoren uit de VS van 12 weken naar 60 weken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Weinig / geen “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back” mogelijkheid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Mogelijkheid om tegen dit risico te verzekeren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Sowieso een hele strakke planning opgelegd vanuit OG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3640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OORDEEL VOORZIENINGENRECHTER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26D77EF-0C0B-B172-511F-17B6B6248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250556"/>
            <a:ext cx="9670450" cy="338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73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VOORZET TOT AANPASSING OVEREENKOMST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16490A-F1FD-C370-DF85-706E22512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906533"/>
            <a:ext cx="9847568" cy="408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93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BEPALING AANSPRAKELIJKHEID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AF110F-8BE6-BC04-9EA0-A2F8B42FE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912" y="2089853"/>
            <a:ext cx="10063316" cy="37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38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2912" y="0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3088" y="588466"/>
            <a:ext cx="975776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BEZWAREN DAMEN TAV AANSPRAKELIJKHEID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30BA351-7419-2B41-651D-BF7D0DFF7F15}"/>
              </a:ext>
            </a:extLst>
          </p:cNvPr>
          <p:cNvSpPr txBox="1"/>
          <p:nvPr/>
        </p:nvSpPr>
        <p:spPr>
          <a:xfrm>
            <a:off x="1118505" y="1967829"/>
            <a:ext cx="978363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Gebruikelijk in de branche zijn ‘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liquidated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damages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’, namelijk een vaste, vastgestelde schadevergoeding die in het contract is genoemd.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Geen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liquidated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damages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overeengekomen, dan normaliter beperking aansprakelijkheid tot directe schade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Damen is bij een toerekenbare tekortkoming aansprakelijk voor 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alle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 geleden en/of te lijden schade;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aanvulling op boetebedragen kan schadevergoeding worden gevorderd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Gevolgschade niet is uitgesloten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Damen heeft maar beperkte invloed op voorkomen schade, de risico’s zijn in omvang niet te voorzien en deze risico’s zijn niet verzekerbaar;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4435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2912" y="0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3088" y="588466"/>
            <a:ext cx="975776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OORDEEL VOORZIENINGENRECHTER AANSPRAKELIJKHEID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30BA351-7419-2B41-651D-BF7D0DFF7F15}"/>
              </a:ext>
            </a:extLst>
          </p:cNvPr>
          <p:cNvSpPr txBox="1"/>
          <p:nvPr/>
        </p:nvSpPr>
        <p:spPr>
          <a:xfrm>
            <a:off x="1118505" y="1967829"/>
            <a:ext cx="9783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D72358-4BD6-8414-B363-8AFC22B90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264" y="2556550"/>
            <a:ext cx="9275961" cy="287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45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2912" y="0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3088" y="588466"/>
            <a:ext cx="975776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VORDERING TOEGEWEZEN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30BA351-7419-2B41-651D-BF7D0DFF7F15}"/>
              </a:ext>
            </a:extLst>
          </p:cNvPr>
          <p:cNvSpPr txBox="1"/>
          <p:nvPr/>
        </p:nvSpPr>
        <p:spPr>
          <a:xfrm>
            <a:off x="1118505" y="1967829"/>
            <a:ext cx="9783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6998E0-A03C-0790-95FE-8AC735E59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54" y="2595980"/>
            <a:ext cx="9783633" cy="23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91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EEN ECHTE TIK OP DE VINGERS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949FD77-05CF-DFB0-1653-A71342D217CE}"/>
              </a:ext>
            </a:extLst>
          </p:cNvPr>
          <p:cNvSpPr txBox="1"/>
          <p:nvPr/>
        </p:nvSpPr>
        <p:spPr>
          <a:xfrm>
            <a:off x="1136736" y="2319204"/>
            <a:ext cx="990599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de regeling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ondoordacht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en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slecht geredigeerd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is, waardoor deze tot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onaanvaardbare rechtsonzekerheid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leidt en om die reden disproportioneel is;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een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meer evenwichtige regeling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het contract moeten worden opgenomen. Daarin kunnen en moeten ook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duidelijkere afspraken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worden gemaakt;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De opgenomen clausule in artikel 21.1 van de Overeenkomst moet al bij eerste lezing worden getypeerd als een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enigma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er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niet voldoende lijkt te zijn nagedacht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over de tekst van deze bepaling;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Van NIOZ mag worden verwacht dat die met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meer steekhoudende argumenten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komt;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0357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EEN ECHTE TIK OP DE VINGERS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949FD77-05CF-DFB0-1653-A71342D217CE}"/>
              </a:ext>
            </a:extLst>
          </p:cNvPr>
          <p:cNvSpPr txBox="1"/>
          <p:nvPr/>
        </p:nvSpPr>
        <p:spPr>
          <a:xfrm>
            <a:off x="1112913" y="2424154"/>
            <a:ext cx="9905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De hiervoor al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geëtaleerde onvolwassenheid van het contract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manifesteert zich ook in de omstandigheid dat een scherpe oplevertermijn (waaruit op voorhand iedere speling al uit onderhandeld lijkt te zijn) wordt gecombineerd met een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onnauwkeurig uitgeschreven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en ook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inhoudelijk gebrekkige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geschillenregeling;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wordt NIOZ sterk aangeraden om ook wat dit betreft met 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een meer uitgewerkte regeling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te komen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084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EEN ECHTE TIK OP DE VINGERS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949FD77-05CF-DFB0-1653-A71342D217CE}"/>
              </a:ext>
            </a:extLst>
          </p:cNvPr>
          <p:cNvSpPr txBox="1"/>
          <p:nvPr/>
        </p:nvSpPr>
        <p:spPr>
          <a:xfrm>
            <a:off x="1112913" y="2424154"/>
            <a:ext cx="9905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9E1685-CEED-C90E-F271-24D93A131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088" y="2132133"/>
            <a:ext cx="10008328" cy="343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ABNORMAAL LAAG INSCHRIJVEN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67137FD-3EC8-4149-8058-553E5AD70FE5}"/>
              </a:ext>
            </a:extLst>
          </p:cNvPr>
          <p:cNvSpPr txBox="1"/>
          <p:nvPr/>
        </p:nvSpPr>
        <p:spPr>
          <a:xfrm>
            <a:off x="1198910" y="2078473"/>
            <a:ext cx="951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Rechtbank Den Haag </a:t>
            </a:r>
            <a:r>
              <a:rPr lang="nl-NL" dirty="0">
                <a:solidFill>
                  <a:srgbClr val="00B0F0"/>
                </a:solidFill>
                <a:latin typeface="Verdana" panose="020B0604030504040204" pitchFamily="34" charset="0"/>
              </a:rPr>
              <a:t>14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september 2021, </a:t>
            </a:r>
            <a:r>
              <a:rPr lang="nl-NL" dirty="0">
                <a:solidFill>
                  <a:srgbClr val="00B0F0"/>
                </a:solidFill>
                <a:latin typeface="Verdana" panose="020B0604030504040204" pitchFamily="34" charset="0"/>
              </a:rPr>
              <a:t>ECLI:NL:RBDHA:2021:11682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5F39A7-5013-F00B-DDCA-1369AB3CC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88" y="3113486"/>
            <a:ext cx="9673988" cy="16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49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90281" y="2816850"/>
            <a:ext cx="3833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VRAGEN ?</a:t>
            </a:r>
            <a:endParaRPr lang="en-US" sz="3600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218353" y="3427909"/>
            <a:ext cx="4128248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nd diagonale hoek rechthoek 1"/>
          <p:cNvSpPr/>
          <p:nvPr/>
        </p:nvSpPr>
        <p:spPr>
          <a:xfrm>
            <a:off x="2571751" y="1390650"/>
            <a:ext cx="2609849" cy="3552825"/>
          </a:xfrm>
          <a:prstGeom prst="round2DiagRect">
            <a:avLst/>
          </a:prstGeom>
          <a:solidFill>
            <a:srgbClr val="573474"/>
          </a:solidFill>
          <a:ln w="38100">
            <a:solidFill>
              <a:schemeClr val="bg1"/>
            </a:solidFill>
          </a:ln>
          <a:effectLst>
            <a:outerShdw blurRad="50800" dist="38100" dir="10800000" sx="101000" sy="101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435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63">
                <a:solidFill>
                  <a:prstClr val="white"/>
                </a:solidFill>
                <a:latin typeface="Calibri" panose="020F0502020204030204"/>
              </a:rPr>
              <a:t>rrv</a:t>
            </a:r>
            <a:endParaRPr lang="en-US" sz="146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126323"/>
            <a:ext cx="1997836" cy="35805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7585440" y="3896125"/>
            <a:ext cx="28186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Joost Haest</a:t>
            </a:r>
          </a:p>
          <a:p>
            <a:pPr algn="r"/>
            <a:r>
              <a:rPr lang="en-US" sz="1200" b="1" dirty="0" err="1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Prinses</a:t>
            </a:r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Margrietplantsoen</a:t>
            </a:r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77</a:t>
            </a:r>
          </a:p>
          <a:p>
            <a:pPr algn="r"/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(WTC, </a:t>
            </a:r>
            <a:r>
              <a:rPr lang="en-US" sz="1200" b="1" dirty="0" err="1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Toren</a:t>
            </a:r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E)</a:t>
            </a:r>
          </a:p>
          <a:p>
            <a:pPr algn="r"/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Postbus 95307 </a:t>
            </a:r>
          </a:p>
          <a:p>
            <a:pPr algn="r"/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2509 CH  Den Haag</a:t>
            </a:r>
          </a:p>
          <a:p>
            <a:pPr algn="r"/>
            <a:endParaRPr lang="en-US" sz="12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  <a:p>
            <a:pPr algn="r"/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tel.:    +31 70 304 55 90</a:t>
            </a:r>
          </a:p>
          <a:p>
            <a:pPr algn="r"/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GSM:    +31 62 68 52 541</a:t>
            </a:r>
          </a:p>
          <a:p>
            <a:pPr algn="r"/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fax.:    +31 70 304 55 99</a:t>
            </a:r>
          </a:p>
          <a:p>
            <a:pPr algn="r"/>
            <a:endParaRPr lang="en-US" sz="12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  <a:p>
            <a:pPr algn="r"/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E-mail:     </a:t>
            </a:r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  <a:hlinkClick r:id="rId4"/>
              </a:rPr>
              <a:t>j.haest@shadv.nl</a:t>
            </a:r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algn="r"/>
            <a:endParaRPr lang="en-US" sz="12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  <a:p>
            <a:pPr algn="r"/>
            <a:endParaRPr lang="en-US" sz="12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  <a:p>
            <a:pPr algn="r"/>
            <a:r>
              <a:rPr lang="en-US" sz="12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algn="r"/>
            <a:endParaRPr lang="en-US" sz="10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  <a:p>
            <a:pPr algn="r"/>
            <a:endParaRPr lang="en-US" sz="10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7896226" y="3819526"/>
            <a:ext cx="2614613" cy="26193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63483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1025688"/>
            <a:ext cx="9906000" cy="5945501"/>
          </a:xfrm>
          <a:prstGeom prst="rect">
            <a:avLst/>
          </a:prstGeom>
        </p:spPr>
      </p:pic>
      <p:sp>
        <p:nvSpPr>
          <p:cNvPr id="18" name="Stored Data 17"/>
          <p:cNvSpPr/>
          <p:nvPr/>
        </p:nvSpPr>
        <p:spPr>
          <a:xfrm rot="5400000">
            <a:off x="5227702" y="-4442037"/>
            <a:ext cx="1736596" cy="9906000"/>
          </a:xfrm>
          <a:prstGeom prst="flowChartOnlineStorage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3017860" y="0"/>
            <a:ext cx="6266397" cy="137926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63">
                <a:solidFill>
                  <a:prstClr val="white"/>
                </a:solidFill>
                <a:latin typeface="Calibri" panose="020F0502020204030204"/>
              </a:rPr>
              <a:t>rrv</a:t>
            </a:r>
            <a:endParaRPr lang="en-US" sz="146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20" y="147279"/>
            <a:ext cx="5675761" cy="101720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2705" y="5024906"/>
            <a:ext cx="2534559" cy="1478523"/>
          </a:xfrm>
          <a:prstGeom prst="roundRect">
            <a:avLst/>
          </a:prstGeom>
          <a:solidFill>
            <a:srgbClr val="57347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491" y="4888259"/>
            <a:ext cx="2818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0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  <a:p>
            <a:pPr algn="r"/>
            <a:r>
              <a:rPr lang="en-US" sz="1000" b="1" dirty="0" err="1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Prinses</a:t>
            </a:r>
            <a:r>
              <a:rPr lang="en-US" sz="10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000" b="1" dirty="0" err="1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Margrietplantsoen</a:t>
            </a:r>
            <a:r>
              <a:rPr lang="en-US" sz="10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77</a:t>
            </a:r>
          </a:p>
          <a:p>
            <a:pPr algn="r"/>
            <a:r>
              <a:rPr lang="en-US" sz="10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(WTC, </a:t>
            </a:r>
            <a:r>
              <a:rPr lang="en-US" sz="1000" b="1" dirty="0" err="1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Toren</a:t>
            </a:r>
            <a:r>
              <a:rPr lang="en-US" sz="10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 E)</a:t>
            </a:r>
          </a:p>
          <a:p>
            <a:pPr algn="r"/>
            <a:r>
              <a:rPr lang="en-US" sz="10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Postbus 95307 </a:t>
            </a:r>
          </a:p>
          <a:p>
            <a:pPr algn="r"/>
            <a:r>
              <a:rPr lang="en-US" sz="10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2509 CH  Den Haag</a:t>
            </a:r>
          </a:p>
          <a:p>
            <a:pPr algn="r"/>
            <a:endParaRPr lang="en-US" sz="10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  <a:p>
            <a:pPr algn="r"/>
            <a:r>
              <a:rPr lang="en-US" sz="10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tel.:    +31 70 304 55 90</a:t>
            </a:r>
          </a:p>
          <a:p>
            <a:pPr algn="r"/>
            <a:r>
              <a:rPr lang="en-US" sz="10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fax.:    +31 70 304 55 99</a:t>
            </a:r>
          </a:p>
          <a:p>
            <a:pPr algn="r"/>
            <a:endParaRPr lang="en-US" sz="10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  <a:p>
            <a:pPr algn="r"/>
            <a:r>
              <a:rPr lang="en-US" sz="1000" b="1" dirty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t>www.severijnhulshof.nl</a:t>
            </a:r>
          </a:p>
          <a:p>
            <a:pPr algn="r"/>
            <a:endParaRPr lang="en-US" sz="10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  <a:p>
            <a:pPr algn="r"/>
            <a:endParaRPr lang="en-US" sz="100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6097-96C8-4D4E-B1D6-41648EE66DF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3096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ABNORMAAL LAAG INSCHRIJVEN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67137FD-3EC8-4149-8058-553E5AD70FE5}"/>
              </a:ext>
            </a:extLst>
          </p:cNvPr>
          <p:cNvSpPr txBox="1"/>
          <p:nvPr/>
        </p:nvSpPr>
        <p:spPr>
          <a:xfrm>
            <a:off x="1067326" y="2132133"/>
            <a:ext cx="99515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Onderzoek abnormaal laag is discretionaire bevoegdheid aanbestedende dienst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Andere inschrijver kan geen beroep doen op dit leerstuk en kan aanbestedende dienst niet dwingen nader onderzoek te doen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Enkele feit dat de winnende inschrijving beduidend lager is, maakt niet dat sprake is van een abnormaal lage inschrijving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Het feit dat de winnende inschrijfsom afwijkt van het gemiddelde is onvoldoende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51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-15809"/>
            <a:ext cx="9906000" cy="15436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222" y="588466"/>
            <a:ext cx="8619687" cy="5705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ABNORMAAL LAAG INSCHRIJVEN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537439" y="16184"/>
            <a:ext cx="2205737" cy="48549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63500" dir="10620000" sx="103000" sy="103000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rrv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89" y="88857"/>
            <a:ext cx="1997836" cy="358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912" y="6529934"/>
            <a:ext cx="9906000" cy="328067"/>
          </a:xfrm>
          <a:prstGeom prst="rect">
            <a:avLst/>
          </a:prstGeom>
          <a:solidFill>
            <a:srgbClr val="57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401279" y="6529934"/>
            <a:ext cx="2032374" cy="328067"/>
          </a:xfrm>
          <a:prstGeom prst="parallelogram">
            <a:avLst/>
          </a:prstGeom>
          <a:solidFill>
            <a:srgbClr val="BD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A6097-96C8-4D4E-B1D6-41648EE66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B51E10C-CE77-5146-905F-209231638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09" y="3023312"/>
            <a:ext cx="9850091" cy="19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23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73474"/>
        </a:solidFill>
        <a:ln>
          <a:noFill/>
        </a:ln>
      </a:spPr>
      <a:bodyPr rtlCol="0" anchor="ctr"/>
      <a:lstStyle>
        <a:defPPr algn="ctr">
          <a:defRPr>
            <a:solidFill>
              <a:prstClr val="white"/>
            </a:solidFill>
            <a:latin typeface="Calibri" panose="020F0502020204030204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60E6C5C8F90C49A4267FA2DFF85310" ma:contentTypeVersion="14" ma:contentTypeDescription="Een nieuw document maken." ma:contentTypeScope="" ma:versionID="7ac8f49922b770f362ce27652488eb7e">
  <xsd:schema xmlns:xsd="http://www.w3.org/2001/XMLSchema" xmlns:xs="http://www.w3.org/2001/XMLSchema" xmlns:p="http://schemas.microsoft.com/office/2006/metadata/properties" xmlns:ns2="1e195dfd-bda5-4ef1-a446-97b35d0844c1" xmlns:ns3="727a1d96-51bd-40a0-8bca-a43d1c4e03ac" targetNamespace="http://schemas.microsoft.com/office/2006/metadata/properties" ma:root="true" ma:fieldsID="cfb95d13cc784dc0e2c97004a4d527af" ns2:_="" ns3:_="">
    <xsd:import namespace="1e195dfd-bda5-4ef1-a446-97b35d0844c1"/>
    <xsd:import namespace="727a1d96-51bd-40a0-8bca-a43d1c4e03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95dfd-bda5-4ef1-a446-97b35d0844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43b5836e-819a-49f0-bcb2-a6188ac8db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a1d96-51bd-40a0-8bca-a43d1c4e03a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90252cc-d61c-4362-ac32-67546fd4b65e}" ma:internalName="TaxCatchAll" ma:showField="CatchAllData" ma:web="727a1d96-51bd-40a0-8bca-a43d1c4e03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195dfd-bda5-4ef1-a446-97b35d0844c1">
      <Terms xmlns="http://schemas.microsoft.com/office/infopath/2007/PartnerControls"/>
    </lcf76f155ced4ddcb4097134ff3c332f>
    <TaxCatchAll xmlns="727a1d96-51bd-40a0-8bca-a43d1c4e03ac" xsi:nil="true"/>
  </documentManagement>
</p:properties>
</file>

<file path=customXml/itemProps1.xml><?xml version="1.0" encoding="utf-8"?>
<ds:datastoreItem xmlns:ds="http://schemas.openxmlformats.org/officeDocument/2006/customXml" ds:itemID="{F76FE133-46D1-495E-A85C-C859D7F418E1}"/>
</file>

<file path=customXml/itemProps2.xml><?xml version="1.0" encoding="utf-8"?>
<ds:datastoreItem xmlns:ds="http://schemas.openxmlformats.org/officeDocument/2006/customXml" ds:itemID="{4D795869-39AD-4A4A-B7F1-4A4C9C296536}"/>
</file>

<file path=customXml/itemProps3.xml><?xml version="1.0" encoding="utf-8"?>
<ds:datastoreItem xmlns:ds="http://schemas.openxmlformats.org/officeDocument/2006/customXml" ds:itemID="{54EE706E-BF2F-4291-B9EC-7D5432445CFB}"/>
</file>

<file path=docProps/app.xml><?xml version="1.0" encoding="utf-8"?>
<Properties xmlns="http://schemas.openxmlformats.org/officeDocument/2006/extended-properties" xmlns:vt="http://schemas.openxmlformats.org/officeDocument/2006/docPropsVTypes">
  <TotalTime>12827</TotalTime>
  <Words>1864</Words>
  <Application>Microsoft Office PowerPoint</Application>
  <PresentationFormat>Breedbeeld</PresentationFormat>
  <Paragraphs>728</Paragraphs>
  <Slides>71</Slides>
  <Notes>62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71</vt:i4>
      </vt:variant>
    </vt:vector>
  </HeadingPairs>
  <TitlesOfParts>
    <vt:vector size="80" baseType="lpstr">
      <vt:lpstr>Arial</vt:lpstr>
      <vt:lpstr>Calibri</vt:lpstr>
      <vt:lpstr>Calibri Light</vt:lpstr>
      <vt:lpstr>inherit</vt:lpstr>
      <vt:lpstr>Tahoma</vt:lpstr>
      <vt:lpstr>Verdana</vt:lpstr>
      <vt:lpstr>Office Theme</vt:lpstr>
      <vt:lpstr>1_Office Theme</vt:lpstr>
      <vt:lpstr>Kantoorthema</vt:lpstr>
      <vt:lpstr>PowerPoint-presentatie</vt:lpstr>
      <vt:lpstr>PowerPoint-presentatie</vt:lpstr>
      <vt:lpstr> TEAM SEVERIJN HULSHOF</vt:lpstr>
      <vt:lpstr>ONDERWERPEN</vt:lpstr>
      <vt:lpstr>PowerPoint-presentatie</vt:lpstr>
      <vt:lpstr>KOSTENDESKUNDIGE – DE RECHTSPRAAK</vt:lpstr>
      <vt:lpstr>ABNORMAAL LAAG INSCHRIJVEN</vt:lpstr>
      <vt:lpstr>ABNORMAAL LAAG INSCHRIJVEN</vt:lpstr>
      <vt:lpstr>ABNORMAAL LAAG INSCHRIJVEN</vt:lpstr>
      <vt:lpstr>ABNORMAAL LAAG INSCHRIJVEN</vt:lpstr>
      <vt:lpstr>ABNORMAAL LAAG INSCHRIJVEN</vt:lpstr>
      <vt:lpstr>ABNORMAAL LAAG INSCHRIJVEN</vt:lpstr>
      <vt:lpstr>PowerPoint-presentatie</vt:lpstr>
      <vt:lpstr> KOSTENHOMOGENITEIT</vt:lpstr>
      <vt:lpstr>KOSTENHOMOGENITEIT</vt:lpstr>
      <vt:lpstr> KOSTENHOMOGENITEIT</vt:lpstr>
      <vt:lpstr>KOSTENHOMOGENITEIT</vt:lpstr>
      <vt:lpstr>PowerPoint-presentatie</vt:lpstr>
      <vt:lpstr>KORTING BIJ RAAMOVEREENKOMST</vt:lpstr>
      <vt:lpstr>KORTING BIJ RAAMOVEREENKOMST</vt:lpstr>
      <vt:lpstr>KORTING BIJ RAAMOVEREENKOMST</vt:lpstr>
      <vt:lpstr>KORTING BIJ RAAMOVEREENKOMST</vt:lpstr>
      <vt:lpstr>KORTING BIJ RAAMOVEREENKOMST</vt:lpstr>
      <vt:lpstr>KORTING BIJ RAAMOVEREENKOMST</vt:lpstr>
      <vt:lpstr>PowerPoint-presentatie</vt:lpstr>
      <vt:lpstr>KOSTENVERHOGENDE OMSTANDIGHEDEN</vt:lpstr>
      <vt:lpstr>KOSTENVERHOGENDE OMSTANDIGHEDEN</vt:lpstr>
      <vt:lpstr>KOSTENVERHOGENE OMSTANDIGHEDEN</vt:lpstr>
      <vt:lpstr>KOSTENVERHOGENDE OMSTANDIGHEDEN</vt:lpstr>
      <vt:lpstr>KOSTENVERHOGENDE OMSTANDIGHEDEN</vt:lpstr>
      <vt:lpstr>KOSTENVERHOGENDE OMSTANDIGHEDEN</vt:lpstr>
      <vt:lpstr>KOSTENVERHOGENDE OMSTANDIGHEDEN</vt:lpstr>
      <vt:lpstr>KOSTENVERHOGENDE OMSTANDIGHEDEN</vt:lpstr>
      <vt:lpstr>PowerPoint-presentatie</vt:lpstr>
      <vt:lpstr>INDEXERINGS- EN RISICOREGELING</vt:lpstr>
      <vt:lpstr>INDEXERINGS- EN RISICOREGELING</vt:lpstr>
      <vt:lpstr>INDEXERINGS- EN RISICOREGELING</vt:lpstr>
      <vt:lpstr>RISICOREGELING</vt:lpstr>
      <vt:lpstr>RISICOREGELING – 01.04.01 RAW</vt:lpstr>
      <vt:lpstr>RISICOREGELING – 01.04.01 RAW</vt:lpstr>
      <vt:lpstr>RISICOREGELING 01.04 - RAW STANDAARD</vt:lpstr>
      <vt:lpstr>INDEXERINGSREGELING</vt:lpstr>
      <vt:lpstr>INDEXERINGSREGELING</vt:lpstr>
      <vt:lpstr>INDEXERINGSREGELING</vt:lpstr>
      <vt:lpstr>INDEXERINGSREGELING</vt:lpstr>
      <vt:lpstr>INDEXERINGSREGELING</vt:lpstr>
      <vt:lpstr>INDEXERINGSREGELING</vt:lpstr>
      <vt:lpstr>PowerPoint-presentatie</vt:lpstr>
      <vt:lpstr>LEVERANTIEPROBLEMEN &amp; AANBESTEDEN </vt:lpstr>
      <vt:lpstr>HOGE ATTENTIEWAARDE SOCIAL MEDIA</vt:lpstr>
      <vt:lpstr>COBOUW – 5 MEI 2022</vt:lpstr>
      <vt:lpstr>WAT IS ER NU ZO BIJZONDER AAN DEZE UITSPRAAK? </vt:lpstr>
      <vt:lpstr>PowerPoint-presentatie</vt:lpstr>
      <vt:lpstr>DE CASUS</vt:lpstr>
      <vt:lpstr>DE CASUS</vt:lpstr>
      <vt:lpstr>JURIDISCH KADER</vt:lpstr>
      <vt:lpstr>JURIDISCH KADER</vt:lpstr>
      <vt:lpstr>JURIDISCH KADER</vt:lpstr>
      <vt:lpstr>OVERMACHT BEPALING</vt:lpstr>
      <vt:lpstr>BEZWAREN DAMEN TAV OVERMACHT BEPALING (LEVERING)</vt:lpstr>
      <vt:lpstr>OORDEEL VOORZIENINGENRECHTER</vt:lpstr>
      <vt:lpstr>VOORZET TOT AANPASSING OVEREENKOMST</vt:lpstr>
      <vt:lpstr>BEPALING AANSPRAKELIJKHEID</vt:lpstr>
      <vt:lpstr>BEZWAREN DAMEN TAV AANSPRAKELIJKHEID</vt:lpstr>
      <vt:lpstr>OORDEEL VOORZIENINGENRECHTER AANSPRAKELIJKHEID</vt:lpstr>
      <vt:lpstr>VORDERING TOEGEWEZEN</vt:lpstr>
      <vt:lpstr>EEN ECHTE TIK OP DE VINGERS</vt:lpstr>
      <vt:lpstr>EEN ECHTE TIK OP DE VINGERS</vt:lpstr>
      <vt:lpstr>EEN ECHTE TIK OP DE VINGERS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Ruben Chee</dc:creator>
  <cp:lastModifiedBy>Joost Haest</cp:lastModifiedBy>
  <cp:revision>310</cp:revision>
  <cp:lastPrinted>2019-06-18T08:47:09Z</cp:lastPrinted>
  <dcterms:created xsi:type="dcterms:W3CDTF">2019-06-16T23:33:46Z</dcterms:created>
  <dcterms:modified xsi:type="dcterms:W3CDTF">2022-09-27T13:23:22Z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0x0101007960E6C5C8F90C49A4267FA2DFF85310</vt:lpwstr>
  </property>
</Properties>
</file>